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C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8" d="100"/>
          <a:sy n="58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8321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6" y="2489760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Credit Card Fraud Detection System</a:t>
            </a:r>
            <a:endParaRPr lang="en-US" sz="4650" dirty="0"/>
          </a:p>
        </p:txBody>
      </p:sp>
      <p:sp>
        <p:nvSpPr>
          <p:cNvPr id="5" name="Text 2"/>
          <p:cNvSpPr/>
          <p:nvPr/>
        </p:nvSpPr>
        <p:spPr>
          <a:xfrm>
            <a:off x="793785" y="440588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800" b="1" u="none" strike="noStrike" dirty="0">
                <a:solidFill>
                  <a:srgbClr val="405449"/>
                </a:solidFill>
                <a:uFillTx/>
                <a:latin typeface="Nobile"/>
                <a:ea typeface="Nobile"/>
              </a:rPr>
              <a:t>Mentor:</a:t>
            </a:r>
            <a:endParaRPr lang="en-US" sz="2800" dirty="0">
              <a:solidFill>
                <a:srgbClr val="405449"/>
              </a:solidFill>
              <a:latin typeface="Nobile"/>
              <a:ea typeface="Nobile"/>
            </a:endParaRPr>
          </a:p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000" b="0" u="none" strike="noStrike" dirty="0" err="1">
                <a:solidFill>
                  <a:srgbClr val="405449"/>
                </a:solidFill>
                <a:uFillTx/>
                <a:latin typeface="Nobile"/>
                <a:ea typeface="Nobile"/>
              </a:rPr>
              <a:t>Muvendiran</a:t>
            </a:r>
            <a:r>
              <a:rPr lang="en-US" sz="2000" b="0" u="none" strike="noStrike" dirty="0">
                <a:solidFill>
                  <a:srgbClr val="405449"/>
                </a:solidFill>
                <a:uFillTx/>
                <a:latin typeface="Nobile"/>
                <a:ea typeface="Nobile"/>
              </a:rPr>
              <a:t> M</a:t>
            </a:r>
            <a:endParaRPr lang="en-IN" sz="2000" b="0" u="none" strike="noStrike" dirty="0">
              <a:solidFill>
                <a:srgbClr val="FFFFFF"/>
              </a:solidFill>
              <a:uFillTx/>
              <a:latin typeface="Arial"/>
            </a:endParaRPr>
          </a:p>
        </p:txBody>
      </p:sp>
      <p:pic>
        <p:nvPicPr>
          <p:cNvPr id="6" name="Image 1">
            <a:extLst>
              <a:ext uri="{FF2B5EF4-FFF2-40B4-BE49-F238E27FC236}">
                <a16:creationId xmlns:a16="http://schemas.microsoft.com/office/drawing/2014/main" id="{177C5870-4108-F20F-D3DF-3BE060A4E586}"/>
              </a:ext>
            </a:extLst>
          </p:cNvPr>
          <p:cNvPicPr/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/>
        </p:blipFill>
        <p:spPr>
          <a:xfrm>
            <a:off x="2764801" y="22803"/>
            <a:ext cx="2721600" cy="2721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Text 2">
            <a:extLst>
              <a:ext uri="{FF2B5EF4-FFF2-40B4-BE49-F238E27FC236}">
                <a16:creationId xmlns:a16="http://schemas.microsoft.com/office/drawing/2014/main" id="{5ED90502-FC3C-B4E9-93A9-4468810353E3}"/>
              </a:ext>
            </a:extLst>
          </p:cNvPr>
          <p:cNvSpPr/>
          <p:nvPr/>
        </p:nvSpPr>
        <p:spPr>
          <a:xfrm>
            <a:off x="793784" y="5559291"/>
            <a:ext cx="7556421" cy="1771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800" b="1" u="none" strike="noStrike" dirty="0">
                <a:solidFill>
                  <a:srgbClr val="405449"/>
                </a:solidFill>
                <a:uFillTx/>
                <a:latin typeface="Nobile"/>
                <a:ea typeface="Nobile"/>
              </a:rPr>
              <a:t>Team Members:</a:t>
            </a:r>
          </a:p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000" dirty="0">
                <a:solidFill>
                  <a:srgbClr val="405449"/>
                </a:solidFill>
                <a:latin typeface="Nobile"/>
              </a:rPr>
              <a:t>Vishal Tyagi			Dhanush</a:t>
            </a:r>
          </a:p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000" dirty="0" err="1">
                <a:solidFill>
                  <a:srgbClr val="405449"/>
                </a:solidFill>
                <a:latin typeface="Nobile"/>
              </a:rPr>
              <a:t>Suhas</a:t>
            </a:r>
            <a:r>
              <a:rPr lang="en-US" sz="2000" dirty="0">
                <a:solidFill>
                  <a:srgbClr val="405449"/>
                </a:solidFill>
                <a:latin typeface="Nobile"/>
              </a:rPr>
              <a:t> 				</a:t>
            </a:r>
            <a:r>
              <a:rPr lang="en-US" sz="2000" dirty="0" err="1">
                <a:solidFill>
                  <a:srgbClr val="405449"/>
                </a:solidFill>
                <a:latin typeface="Nobile"/>
              </a:rPr>
              <a:t>Rkithik</a:t>
            </a:r>
            <a:endParaRPr lang="en-US" sz="2000" dirty="0">
              <a:solidFill>
                <a:srgbClr val="405449"/>
              </a:solidFill>
              <a:latin typeface="Nobile"/>
            </a:endParaRPr>
          </a:p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000" dirty="0">
                <a:solidFill>
                  <a:srgbClr val="405449"/>
                </a:solidFill>
                <a:latin typeface="Nobile"/>
              </a:rPr>
              <a:t>Prasanth Kumar			Prateek Mishra</a:t>
            </a:r>
          </a:p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000" dirty="0">
                <a:solidFill>
                  <a:srgbClr val="405449"/>
                </a:solidFill>
                <a:latin typeface="Nobile"/>
              </a:rPr>
              <a:t>	</a:t>
            </a:r>
            <a:r>
              <a:rPr lang="en-US" sz="2000" dirty="0" err="1">
                <a:solidFill>
                  <a:srgbClr val="405449"/>
                </a:solidFill>
                <a:latin typeface="Nobile"/>
              </a:rPr>
              <a:t>Vidhita</a:t>
            </a:r>
            <a:r>
              <a:rPr lang="en-US" sz="2000" dirty="0">
                <a:solidFill>
                  <a:srgbClr val="405449"/>
                </a:solidFill>
                <a:latin typeface="Nobile"/>
              </a:rPr>
              <a:t> Tutu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766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95550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325785"/>
            <a:ext cx="4120753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XGBoost's Superior Performance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6206014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analysis shows XGBoost is superior.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04" y="2495550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325904"/>
            <a:ext cx="330684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High Accuracy Achieved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5254704" y="5834063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Effectively identifies fraudulent transactions.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738" y="2495550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32578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Acknowledgments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9715738" y="5833943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Thanks to Infosys Springboard for this opportunity.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904B20-7F90-D82A-2AB3-317E31EADEC8}"/>
              </a:ext>
            </a:extLst>
          </p:cNvPr>
          <p:cNvSpPr/>
          <p:nvPr/>
        </p:nvSpPr>
        <p:spPr>
          <a:xfrm>
            <a:off x="12836769" y="7754815"/>
            <a:ext cx="1793631" cy="474785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183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Problem Statement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241959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card fraud detection is crucial for safeguarding financial transactions. This project focuses on analyzing a dataset to identify fraudulent transactions within a highly imbalanced distribution.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Dataset Description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241959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dataset encompasses transactions made by European cardholders in September 2013. It contains over 284,000 transactions, including 492 fraudulent cases, representing a very small proportion of the data.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43E44B-4F17-8CF1-6E6E-BBE7F4C57B67}"/>
              </a:ext>
            </a:extLst>
          </p:cNvPr>
          <p:cNvSpPr/>
          <p:nvPr/>
        </p:nvSpPr>
        <p:spPr>
          <a:xfrm>
            <a:off x="12836769" y="7754815"/>
            <a:ext cx="1793631" cy="474785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3183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Dataset Overview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Attributes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241959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dataset includes features like transaction time, amount, and principal components derived from PCA. The "Class" variable indicates whether a transaction is fraudulent or not.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4307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Class Imbalance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2419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Fraudulent transactions constitute only 0.172% of the dataset, posing a significant challenge for model training and evaluation.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5325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Preprocessing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20348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72503" y="2111335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2034897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Handling Missing Values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30906" y="2915126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missing values were detected in the dataset.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03489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839295" y="2111335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5422583" y="2034897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 Scaling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422583" y="254305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RobustScaler was employed to scale features, mitigating the impact of outliers.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4766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47857" y="4553069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530906" y="4476631"/>
            <a:ext cx="2927747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Addressing Class Imbalance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30906" y="5356860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Synthetic Minority Oversampling Technique (SMOTE) was used to balance the class distribution by generating synthetic samples.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44766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4844296" y="4553069"/>
            <a:ext cx="192524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5422583" y="4476631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 Analysis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5422583" y="4984790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correlation heatmap was used to identify relationships between features and their potential impact on model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070" y="757476"/>
            <a:ext cx="5611297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Models Trained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748070" y="1886307"/>
            <a:ext cx="4235648" cy="1947386"/>
          </a:xfrm>
          <a:prstGeom prst="roundRect">
            <a:avLst>
              <a:gd name="adj" fmla="val 46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969407" y="2107644"/>
            <a:ext cx="280558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Logistic Regression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969407" y="2586514"/>
            <a:ext cx="3792974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linear model that estimates the probability of fraud based on input features.</a:t>
            </a:r>
            <a:endParaRPr lang="en-US" sz="1650" dirty="0"/>
          </a:p>
        </p:txBody>
      </p:sp>
      <p:sp>
        <p:nvSpPr>
          <p:cNvPr id="6" name="Shape 4"/>
          <p:cNvSpPr/>
          <p:nvPr/>
        </p:nvSpPr>
        <p:spPr>
          <a:xfrm>
            <a:off x="5197435" y="1886307"/>
            <a:ext cx="4235648" cy="1947386"/>
          </a:xfrm>
          <a:prstGeom prst="roundRect">
            <a:avLst>
              <a:gd name="adj" fmla="val 46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5418773" y="2107644"/>
            <a:ext cx="280558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Decision Tree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18773" y="2586514"/>
            <a:ext cx="3792974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tree-based model that uses a series of rules to classify transactions as fraudulent or not.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9646801" y="1886307"/>
            <a:ext cx="4235648" cy="1947386"/>
          </a:xfrm>
          <a:prstGeom prst="roundRect">
            <a:avLst>
              <a:gd name="adj" fmla="val 46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9868138" y="2107644"/>
            <a:ext cx="280558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Random Forest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8138" y="2586514"/>
            <a:ext cx="3792974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ensemble model that combines multiple decision trees to improve prediction accuracy.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48070" y="4047411"/>
            <a:ext cx="4235648" cy="1947386"/>
          </a:xfrm>
          <a:prstGeom prst="roundRect">
            <a:avLst>
              <a:gd name="adj" fmla="val 46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69407" y="4268748"/>
            <a:ext cx="280558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XGBoost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9407" y="4747617"/>
            <a:ext cx="3792974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gradient boosting algorithm known for its high performance and ability to handle complex datasets.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5197435" y="4047411"/>
            <a:ext cx="4235648" cy="1947386"/>
          </a:xfrm>
          <a:prstGeom prst="roundRect">
            <a:avLst>
              <a:gd name="adj" fmla="val 46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5418773" y="4268748"/>
            <a:ext cx="3115508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Support Vector Machine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5418773" y="4747617"/>
            <a:ext cx="3792974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powerful model that creates a hyperplane to separate fraudulent from non-fraudulent transactions.</a:t>
            </a:r>
            <a:endParaRPr lang="en-US" sz="1650" dirty="0"/>
          </a:p>
        </p:txBody>
      </p:sp>
      <p:sp>
        <p:nvSpPr>
          <p:cNvPr id="18" name="Shape 16"/>
          <p:cNvSpPr/>
          <p:nvPr/>
        </p:nvSpPr>
        <p:spPr>
          <a:xfrm>
            <a:off x="9646801" y="4047411"/>
            <a:ext cx="4235648" cy="1947386"/>
          </a:xfrm>
          <a:prstGeom prst="roundRect">
            <a:avLst>
              <a:gd name="adj" fmla="val 461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868138" y="4268748"/>
            <a:ext cx="280558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LightGBM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68138" y="4747617"/>
            <a:ext cx="3792974" cy="1025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gradient boosting algorithm that focuses on speed and efficiency, making it suitable for large datasets.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48070" y="6208514"/>
            <a:ext cx="13134261" cy="1263491"/>
          </a:xfrm>
          <a:prstGeom prst="roundRect">
            <a:avLst>
              <a:gd name="adj" fmla="val 7106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969407" y="6429851"/>
            <a:ext cx="280558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CatBoost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969407" y="6908721"/>
            <a:ext cx="12691586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Another gradient boosting algorithm that excels in handling categorical features and reducing overfitting.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615" y="880229"/>
            <a:ext cx="5472946" cy="684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Results Comparison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29615" y="1877020"/>
            <a:ext cx="7684770" cy="5472351"/>
          </a:xfrm>
          <a:prstGeom prst="roundRect">
            <a:avLst>
              <a:gd name="adj" fmla="val 16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737235" y="1884640"/>
            <a:ext cx="7669530" cy="5987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945713" y="2017276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866906" y="2017276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Accuracy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784288" y="2017276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F1-Score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701671" y="2017276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ROC-AUC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7235" y="2483406"/>
            <a:ext cx="7669530" cy="9322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45713" y="2616041"/>
            <a:ext cx="1496616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Logistic Regression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866906" y="2616041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99.91%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784288" y="2616041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81.25%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701671" y="2616041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97.52%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737235" y="3415665"/>
            <a:ext cx="7669530" cy="5987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945713" y="3548301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Decision Tree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2866906" y="3548301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99.89%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784288" y="3548301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78.45%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701671" y="3548301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96.34%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737235" y="4014430"/>
            <a:ext cx="7669530" cy="5987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8"/>
          <p:cNvSpPr/>
          <p:nvPr/>
        </p:nvSpPr>
        <p:spPr>
          <a:xfrm>
            <a:off x="945713" y="4147066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Random Forest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2866906" y="4147066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99.95%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4784288" y="4147066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85.67%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6701671" y="4147066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97.89%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737235" y="4613196"/>
            <a:ext cx="7669530" cy="5987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3"/>
          <p:cNvSpPr/>
          <p:nvPr/>
        </p:nvSpPr>
        <p:spPr>
          <a:xfrm>
            <a:off x="945713" y="4745831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XGBoost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2866906" y="4745831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99.96%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4784288" y="4745831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87.83%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6701671" y="4745831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98.40%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737235" y="5211961"/>
            <a:ext cx="7669530" cy="9322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8"/>
          <p:cNvSpPr/>
          <p:nvPr/>
        </p:nvSpPr>
        <p:spPr>
          <a:xfrm>
            <a:off x="945713" y="5344597"/>
            <a:ext cx="1496616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 Vector Machine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2866906" y="5344597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99.93%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4784288" y="5344597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83.33%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6701671" y="5344597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97.65%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737235" y="6144220"/>
            <a:ext cx="7669530" cy="59876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3"/>
          <p:cNvSpPr/>
          <p:nvPr/>
        </p:nvSpPr>
        <p:spPr>
          <a:xfrm>
            <a:off x="945713" y="6276856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LightGBM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2866906" y="6276856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99.94%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4784288" y="6276856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86.98%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701671" y="6276856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98.21%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737235" y="6742986"/>
            <a:ext cx="7669530" cy="5987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8"/>
          <p:cNvSpPr/>
          <p:nvPr/>
        </p:nvSpPr>
        <p:spPr>
          <a:xfrm>
            <a:off x="945713" y="6875621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CatBoost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2866906" y="6875621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99.95%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4784288" y="6875621"/>
            <a:ext cx="149280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87.02%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6701671" y="6875621"/>
            <a:ext cx="1496616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98.18%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13290"/>
            <a:ext cx="628471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Best Performing Model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8245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XGBoost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42341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XGBoost emerged as the best-performing model, achieving the highest accuracy, F1-Score, and ROC-AUC scores.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245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Metrics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4234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Accuracy: 99.96% ROC-AUC: 98.40% F1-Score: 87.83%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3CDA3D-4432-D316-1187-6B3AA35C81E2}"/>
              </a:ext>
            </a:extLst>
          </p:cNvPr>
          <p:cNvSpPr/>
          <p:nvPr/>
        </p:nvSpPr>
        <p:spPr>
          <a:xfrm>
            <a:off x="12836769" y="7754815"/>
            <a:ext cx="1793631" cy="474785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8274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Insights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222319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417439" y="522231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SMOTE Impact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417439" y="5730478"/>
            <a:ext cx="357270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use of SMOTE was crucial for handling the class imbalance and improving model performance.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222319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840611" y="522231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Model Performance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840611" y="5730478"/>
            <a:ext cx="357270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XGBoost outperformed other models, while Random Forest showed high precision but lower recall.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222319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263783" y="522231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Threshold Tuning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0263783" y="5730478"/>
            <a:ext cx="357270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Fine-tuning the decision threshold can optimize the trade-off between precision and recall.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8F99D2-F2B4-847E-E7C7-64DD460A0955}"/>
              </a:ext>
            </a:extLst>
          </p:cNvPr>
          <p:cNvSpPr/>
          <p:nvPr/>
        </p:nvSpPr>
        <p:spPr>
          <a:xfrm>
            <a:off x="12836769" y="7754815"/>
            <a:ext cx="1793631" cy="474785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13428"/>
            <a:ext cx="7505105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Challenges and Limitations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69784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916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Imbalance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793790" y="5999798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imbalanced dataset presented a significant challenge for model training and evaluation.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4704" y="469784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54704" y="54916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Computational Cost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5254704" y="5999798"/>
            <a:ext cx="41208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Some models, like XGBoost and SVM, </a:t>
            </a:r>
            <a:r>
              <a:rPr lang="en-US" sz="1750" dirty="0" err="1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CatBoost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required substantial computational resources, particularly for larger datasets.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738" y="4697849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491639"/>
            <a:ext cx="358949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Precision-Recall Trade-off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9715738" y="5999798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choice of model often involved balancing the trade-off between precision and recall, depending on the specific goals.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D6A155-B4CF-EFEB-49B2-F52903FC5247}"/>
              </a:ext>
            </a:extLst>
          </p:cNvPr>
          <p:cNvSpPr/>
          <p:nvPr/>
        </p:nvSpPr>
        <p:spPr>
          <a:xfrm>
            <a:off x="12836769" y="7754815"/>
            <a:ext cx="1793631" cy="474785"/>
          </a:xfrm>
          <a:prstGeom prst="rect">
            <a:avLst/>
          </a:prstGeom>
          <a:solidFill>
            <a:srgbClr val="FBFC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600</Words>
  <Application>Microsoft Office PowerPoint</Application>
  <PresentationFormat>Custom</PresentationFormat>
  <Paragraphs>115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Inter</vt:lpstr>
      <vt:lpstr>Petrona Bold</vt:lpstr>
      <vt:lpstr>Nobile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ratchet</cp:lastModifiedBy>
  <cp:revision>7</cp:revision>
  <dcterms:created xsi:type="dcterms:W3CDTF">2025-01-03T14:36:10Z</dcterms:created>
  <dcterms:modified xsi:type="dcterms:W3CDTF">2025-01-06T16:06:24Z</dcterms:modified>
</cp:coreProperties>
</file>